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1.xml" ContentType="application/vnd.openxmlformats-officedocument.presentationml.slide+xml"/>
  <Override PartName="/ppt/slides/slide16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5" r:id="rId2"/>
    <p:sldId id="292" r:id="rId3"/>
    <p:sldId id="291" r:id="rId4"/>
    <p:sldId id="301" r:id="rId5"/>
    <p:sldId id="318" r:id="rId6"/>
    <p:sldId id="290" r:id="rId7"/>
    <p:sldId id="288" r:id="rId8"/>
    <p:sldId id="256" r:id="rId9"/>
    <p:sldId id="277" r:id="rId10"/>
    <p:sldId id="281" r:id="rId11"/>
    <p:sldId id="302" r:id="rId12"/>
    <p:sldId id="275" r:id="rId13"/>
    <p:sldId id="259" r:id="rId14"/>
    <p:sldId id="319" r:id="rId15"/>
    <p:sldId id="294" r:id="rId16"/>
    <p:sldId id="266" r:id="rId17"/>
    <p:sldId id="284" r:id="rId18"/>
    <p:sldId id="28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0" autoAdjust="0"/>
    <p:restoredTop sz="75789" autoAdjust="0"/>
  </p:normalViewPr>
  <p:slideViewPr>
    <p:cSldViewPr snapToGrid="0">
      <p:cViewPr varScale="1">
        <p:scale>
          <a:sx n="65" d="100"/>
          <a:sy n="65" d="100"/>
        </p:scale>
        <p:origin x="136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1C1EDB-76B9-48A0-BE19-D3BC505D4A89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C7D88-67FA-4AEC-88E1-2021B57377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271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4A0E42-D0EA-42E3-B46D-AB5A7BC92F5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8955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0C7D88-67FA-4AEC-88E1-2021B57377B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716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FB5CE-16DE-4127-A2E7-798B45AED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1B0577-1AC5-404A-B290-1CD5F543BD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83278B-A33B-474C-9050-83F1B4BB0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C39E5-5675-4109-994E-246EC2463BEC}" type="datetime1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7C19C-7B05-4984-B9E5-FA5F8E262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A970C-E346-4A11-B163-8A61D54EB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34AE-1679-4AFA-A77A-FB38FB3A7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306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A5F0C-7728-4760-93BF-AE685CDE4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9583B1-6285-4529-9F3A-FD56DBB4AA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A2FA97-B984-4436-B208-E6D8A968D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E8A2B-5DE0-40F4-9CFC-210BAF54F8D2}" type="datetime1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9A54D3-1BCF-45D7-9E4E-964EE6FBD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252073-205F-4AC9-8DBA-DE40E98AA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34AE-1679-4AFA-A77A-FB38FB3A7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705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0E5D85-D072-48E9-A7BC-04A629FB39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F2F678-41EC-48E4-952C-6CBF38A290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EDDCF-9C1C-4836-B976-916A13339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EA109-C727-49EB-81A1-78B5587A40C3}" type="datetime1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E8AB3D-8A4A-4BF3-9D84-E2EE982A7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4CEA69-D615-4C5E-BAD6-8CE0C4F30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34AE-1679-4AFA-A77A-FB38FB3A7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1653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5045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92B60-C671-4A81-A2BA-DA0D2E56F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724549-734F-4A88-A721-A9A9B964CB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BCAD5-6029-46C6-BC24-355F7A5DB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45EA-FA31-4146-A7A2-FEAC8AC86EB7}" type="datetime1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A55058-AB54-44C8-BBEE-DAFB432D9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D1BDE-732A-4FBC-82E8-5A9A6CEBF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34AE-1679-4AFA-A77A-FB38FB3A7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051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5E2EB-BE6A-4028-BA2D-2821566F9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BBC970-CBB7-4841-A799-655C178793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5BCA2E-450F-4AA4-992C-9D265848B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7CAD-F30A-4C26-9D80-77FC939E4E8C}" type="datetime1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63CF6A-E32C-4A5A-A6EF-3DE4CE135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163A1C-A337-4212-BBA0-EB1C8AE9B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34AE-1679-4AFA-A77A-FB38FB3A7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204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9E315-195A-4F39-9465-BFFF9F97D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F997D-0C4F-4400-A2F4-FFF54AF53B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FC5CA3-5D62-452E-86EC-C2326E7632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61432D-63C6-4EAE-A5C9-91744080E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CAD42-2796-4933-8A8F-488AE021386F}" type="datetime1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4C81B8-9985-4584-BF05-47373A7B6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0B252-1168-4BEF-8C29-A1B86163A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34AE-1679-4AFA-A77A-FB38FB3A7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317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EEACF-32BD-49B5-85D9-1CDF8257F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C5582A-99E3-4E46-BF90-D92FEF2A7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AAC24A-1568-4878-A61D-CEAE6C13C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EBFEAA-378D-4E3C-8C39-50D0889C47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000248-D0D2-4718-B870-D5CDB21637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0CB13B-3D03-4D81-8B00-2535E5A77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CD9A6-6251-4CE3-BC33-2B2474554F44}" type="datetime1">
              <a:rPr lang="en-US" smtClean="0"/>
              <a:t>8/5/2024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4CF82E-0BDB-4E91-BC09-4AD1BD69E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8624C8-C933-4DCB-984A-ADECC1E6C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34AE-1679-4AFA-A77A-FB38FB3A7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59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0C530-4949-4B82-9491-D93F3D167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CDA00-6531-4E54-8707-2D1FF526B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1E730-337E-43FB-B7A3-D84AA87451F8}" type="datetime1">
              <a:rPr lang="en-US" smtClean="0"/>
              <a:t>8/5/2024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1E5C88-55C6-42B2-B842-AD11D48CB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0724E3-32D6-4EBF-B588-90412B071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34AE-1679-4AFA-A77A-FB38FB3A7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281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1DCD71-981F-4169-BEE1-36DD33F29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CFBDD-1D6A-4474-8A81-3BD8DDBF38D5}" type="datetime1">
              <a:rPr lang="en-US" smtClean="0"/>
              <a:t>8/5/2024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34627F-0E72-482C-9FCA-5CE5C9D4C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8ED168-A7D6-422F-B3C7-AEB03EE39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34AE-1679-4AFA-A77A-FB38FB3A7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496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CB244-DFE8-4524-8CF4-07638BCE7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F7A42-F0AA-44BF-92B9-9EB0E1CDB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AE3823-1F34-4B6D-B91B-85C0BC29FB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9BFDCE-E46F-4C47-B104-D7BBBA864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E2BC1-9C0F-441E-B244-265E9D27C754}" type="datetime1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89E889-AF8B-4102-AF9B-7879E0772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4DB6A3-5061-4853-A84F-EDF3A235C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34AE-1679-4AFA-A77A-FB38FB3A7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052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5C2CD-7A29-46DD-A484-8249792D9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B069B2-B81E-446C-8147-A1FF287D15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7BAC95-1843-4FA5-8C68-4E17047F0F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9EE8B6-A9F0-49C6-BBB9-BE5F4FCA3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7688D-7A60-4D22-97B1-65ABC595AF8C}" type="datetime1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2D946-4919-4095-98F8-7764998F2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54B015-7811-46E3-9C87-5A1419EB8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34AE-1679-4AFA-A77A-FB38FB3A7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92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126822-761A-4BCE-92A7-BF03071EE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FF9B65-99A0-42D5-B7AD-FA8FE63D9A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5F4C60-0D88-4C2F-9A04-639F35E75B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51A96-8E99-45DA-8DD1-B8F5B2BE29E9}" type="datetime1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B01CF-DB0B-4E4A-BACC-404979887C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0FEB62-1D4D-4EDE-A426-407BD973E0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034AE-1679-4AFA-A77A-FB38FB3A7B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988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htaywah@umich.ed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2D2E66E-5930-417F-9973-7372A9C922D3}"/>
              </a:ext>
            </a:extLst>
          </p:cNvPr>
          <p:cNvSpPr/>
          <p:nvPr/>
        </p:nvSpPr>
        <p:spPr>
          <a:xfrm>
            <a:off x="780176" y="1358951"/>
            <a:ext cx="10737908" cy="2715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Evaluating the Impact of Three Incentive Schemes on Survey Nonresponse and Attrition in Online Longitudinal Panels</a:t>
            </a:r>
          </a:p>
          <a:p>
            <a:pPr algn="ctr">
              <a:lnSpc>
                <a:spcPct val="107000"/>
              </a:lnSpc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Htay-Wah Saw</a:t>
            </a:r>
          </a:p>
          <a:p>
            <a:pPr algn="ctr"/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Michigan Program in Survey and Data Science</a:t>
            </a:r>
          </a:p>
          <a:p>
            <a:pPr algn="ctr"/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Institute for Social Research</a:t>
            </a:r>
          </a:p>
          <a:p>
            <a:pPr algn="ctr"/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University of Michigan, Ann Arbor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872EC32-F340-4069-B98A-C16056311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34AE-1679-4AFA-A77A-FB38FB3A7B4B}" type="slidenum">
              <a:rPr lang="en-US" smtClean="0">
                <a:cs typeface="Times New Roman" panose="02020603050405020304" pitchFamily="18" charset="0"/>
              </a:rPr>
              <a:t>1</a:t>
            </a:fld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072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6C87316-D307-43B2-9F3F-91F0C934759F}"/>
              </a:ext>
            </a:extLst>
          </p:cNvPr>
          <p:cNvSpPr/>
          <p:nvPr/>
        </p:nvSpPr>
        <p:spPr>
          <a:xfrm>
            <a:off x="419450" y="1163865"/>
            <a:ext cx="11224469" cy="26622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Overall Recruitment Rate:</a:t>
            </a:r>
          </a:p>
          <a:p>
            <a:pPr marL="742950" lvl="1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those 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4,435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Master’s students contacted, 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consented to participate </a:t>
            </a:r>
          </a:p>
          <a:p>
            <a:pPr marL="742950" lvl="1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Overall participation rate: 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11.09%</a:t>
            </a:r>
          </a:p>
          <a:p>
            <a:pPr marL="742950" lvl="1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Overall signup rate is 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but 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consistent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with signup rates from other online panels representative of US adults aged 18+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8DC3AD-892F-4248-892F-AA308CD84716}"/>
              </a:ext>
            </a:extLst>
          </p:cNvPr>
          <p:cNvSpPr txBox="1"/>
          <p:nvPr/>
        </p:nvSpPr>
        <p:spPr>
          <a:xfrm>
            <a:off x="0" y="234525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Overall Participation Rate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E5E1545-6B23-4C4B-B0DE-05AD42768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34AE-1679-4AFA-A77A-FB38FB3A7B4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544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08DC3AD-892F-4248-892F-AA308CD84716}"/>
              </a:ext>
            </a:extLst>
          </p:cNvPr>
          <p:cNvSpPr txBox="1"/>
          <p:nvPr/>
        </p:nvSpPr>
        <p:spPr>
          <a:xfrm>
            <a:off x="0" y="33189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Participation Rate Differs by Subgroups (n=4,435)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1D38D95-281E-4B96-A4E3-7D29ED7243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643262"/>
              </p:ext>
            </p:extLst>
          </p:nvPr>
        </p:nvGraphicFramePr>
        <p:xfrm>
          <a:off x="2201061" y="573187"/>
          <a:ext cx="7789878" cy="5975233"/>
        </p:xfrm>
        <a:graphic>
          <a:graphicData uri="http://schemas.openxmlformats.org/drawingml/2006/table">
            <a:tbl>
              <a:tblPr/>
              <a:tblGrid>
                <a:gridCol w="4494161">
                  <a:extLst>
                    <a:ext uri="{9D8B030D-6E8A-4147-A177-3AD203B41FA5}">
                      <a16:colId xmlns:a16="http://schemas.microsoft.com/office/drawing/2014/main" val="2562049153"/>
                    </a:ext>
                  </a:extLst>
                </a:gridCol>
                <a:gridCol w="1349471">
                  <a:extLst>
                    <a:ext uri="{9D8B030D-6E8A-4147-A177-3AD203B41FA5}">
                      <a16:colId xmlns:a16="http://schemas.microsoft.com/office/drawing/2014/main" val="2490581907"/>
                    </a:ext>
                  </a:extLst>
                </a:gridCol>
                <a:gridCol w="1048624">
                  <a:extLst>
                    <a:ext uri="{9D8B030D-6E8A-4147-A177-3AD203B41FA5}">
                      <a16:colId xmlns:a16="http://schemas.microsoft.com/office/drawing/2014/main" val="2541307491"/>
                    </a:ext>
                  </a:extLst>
                </a:gridCol>
                <a:gridCol w="897622">
                  <a:extLst>
                    <a:ext uri="{9D8B030D-6E8A-4147-A177-3AD203B41FA5}">
                      <a16:colId xmlns:a16="http://schemas.microsoft.com/office/drawing/2014/main" val="243865074"/>
                    </a:ext>
                  </a:extLst>
                </a:gridCol>
              </a:tblGrid>
              <a:tr h="138459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99" marR="6399" marT="639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Participation </a:t>
                      </a:r>
                    </a:p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Rate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Population </a:t>
                      </a:r>
                    </a:p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Counts</a:t>
                      </a:r>
                    </a:p>
                  </a:txBody>
                  <a:tcPr marL="6399" marR="6399" marT="639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P-value</a:t>
                      </a:r>
                    </a:p>
                  </a:txBody>
                  <a:tcPr marL="6399" marR="6399" marT="639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2186762"/>
                  </a:ext>
                </a:extLst>
              </a:tr>
              <a:tr h="12798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Gender</a:t>
                      </a:r>
                    </a:p>
                  </a:txBody>
                  <a:tcPr marL="6399" marR="6399" marT="639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8797378"/>
                  </a:ext>
                </a:extLst>
              </a:tr>
              <a:tr h="12798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Female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16.15%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1,969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0.000</a:t>
                      </a:r>
                    </a:p>
                  </a:txBody>
                  <a:tcPr marL="6399" marR="6399" marT="63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620572"/>
                  </a:ext>
                </a:extLst>
              </a:tr>
              <a:tr h="12798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Male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7.06%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2,466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6914113"/>
                  </a:ext>
                </a:extLst>
              </a:tr>
              <a:tr h="334073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Race &amp; Ethnicity</a:t>
                      </a:r>
                    </a:p>
                  </a:txBody>
                  <a:tcPr marL="6399" marR="6399" marT="6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9" marR="6399" marT="6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9" marR="6399" marT="6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6006978"/>
                  </a:ext>
                </a:extLst>
              </a:tr>
              <a:tr h="12798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White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15.69%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1,294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0.000</a:t>
                      </a:r>
                    </a:p>
                  </a:txBody>
                  <a:tcPr marL="6399" marR="6399" marT="63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5303187"/>
                  </a:ext>
                </a:extLst>
              </a:tr>
              <a:tr h="12798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Non White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9.20%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3,141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3736738"/>
                  </a:ext>
                </a:extLst>
              </a:tr>
              <a:tr h="32388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Citizenship Status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9" marR="6399" marT="6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9" marR="6399" marT="6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421881"/>
                  </a:ext>
                </a:extLst>
              </a:tr>
              <a:tr h="12798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International</a:t>
                      </a: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8.64%</a:t>
                      </a: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2,060</a:t>
                      </a: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0.000</a:t>
                      </a:r>
                    </a:p>
                  </a:txBody>
                  <a:tcPr marL="6399" marR="6399" marT="63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2539872"/>
                  </a:ext>
                </a:extLst>
              </a:tr>
              <a:tr h="794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Domestic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</a:rPr>
                        <a:t>13.22%</a:t>
                      </a: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2,375</a:t>
                      </a: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0704784"/>
                  </a:ext>
                </a:extLst>
              </a:tr>
              <a:tr h="340658"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Academic Discipline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667499"/>
                  </a:ext>
                </a:extLst>
              </a:tr>
              <a:tr h="119099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Architecture, Urban Planning, Environment and Sustainability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19.35%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0.000</a:t>
                      </a:r>
                    </a:p>
                  </a:txBody>
                  <a:tcPr marL="6399" marR="6399" marT="63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7096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Education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20.95%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77638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Medicine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17.11%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5551873"/>
                  </a:ext>
                </a:extLst>
              </a:tr>
              <a:tr h="397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Public Policy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18.30%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8601493"/>
                  </a:ext>
                </a:extLst>
              </a:tr>
              <a:tr h="119099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Public Health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14.55%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825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Dentistry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5.88%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53176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Engineering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6.77%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1,860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90166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Kinesiology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9.84%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0844765"/>
                  </a:ext>
                </a:extLst>
              </a:tr>
              <a:tr h="3970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Science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8.90%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517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329004"/>
                  </a:ext>
                </a:extLst>
              </a:tr>
              <a:tr h="119099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Social Science, Language, and Art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7.19%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1881549"/>
                  </a:ext>
                </a:extLst>
              </a:tr>
              <a:tr h="337602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Admission Year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9" marR="6399" marT="6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99" marR="6399" marT="639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833422"/>
                  </a:ext>
                </a:extLst>
              </a:tr>
              <a:tr h="12798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Before Fall 2023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7.48%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2,513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0.000</a:t>
                      </a:r>
                    </a:p>
                  </a:txBody>
                  <a:tcPr marL="6399" marR="6399" marT="63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6645200"/>
                  </a:ext>
                </a:extLst>
              </a:tr>
              <a:tr h="12798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Fall 2023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00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15.82%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1,922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399" marR="6399" marT="63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0837312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B30F136-7D2E-408D-BF55-7FD80EBC1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34AE-1679-4AFA-A77A-FB38FB3A7B4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48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1B49CE-3867-46E1-943F-7F3B17A0929F}"/>
              </a:ext>
            </a:extLst>
          </p:cNvPr>
          <p:cNvSpPr txBox="1"/>
          <p:nvPr/>
        </p:nvSpPr>
        <p:spPr>
          <a:xfrm>
            <a:off x="0" y="20935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Overall Response Rate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29138DE-79B3-4807-B186-3B291830BA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0093" y="800073"/>
            <a:ext cx="6071813" cy="605792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ADDDA65-4102-45C5-8195-A5830B4AD38F}"/>
              </a:ext>
            </a:extLst>
          </p:cNvPr>
          <p:cNvSpPr txBox="1"/>
          <p:nvPr/>
        </p:nvSpPr>
        <p:spPr>
          <a:xfrm>
            <a:off x="9683495" y="3336593"/>
            <a:ext cx="214884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Wave 1: Nov 6, 2023</a:t>
            </a:r>
          </a:p>
          <a:p>
            <a:pPr>
              <a:spcAft>
                <a:spcPts val="600"/>
              </a:spcAft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Wave 2: Jan 24, 2024</a:t>
            </a:r>
          </a:p>
          <a:p>
            <a:pPr>
              <a:spcAft>
                <a:spcPts val="600"/>
              </a:spcAft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Wave 3: April 3, 2024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E3D016-FCC6-4529-B692-4CF7AB4E3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34AE-1679-4AFA-A77A-FB38FB3A7B4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93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6A1B5EE-B635-4AF6-82CA-AB7029C76859}"/>
              </a:ext>
            </a:extLst>
          </p:cNvPr>
          <p:cNvSpPr txBox="1"/>
          <p:nvPr/>
        </p:nvSpPr>
        <p:spPr>
          <a:xfrm>
            <a:off x="0" y="123633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Overall Treatment Effects by Survey Wave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DC7EE5A-7FB0-4F86-BCAA-6FB25C6625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0" y="1138182"/>
            <a:ext cx="5208510" cy="519659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5205F2C-217C-47E9-A5FF-7C93172B3D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3490" y="1138182"/>
            <a:ext cx="5208510" cy="519659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0B890C-7A39-4502-BABB-FE61DEB68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34AE-1679-4AFA-A77A-FB38FB3A7B4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144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6A1B5EE-B635-4AF6-82CA-AB7029C76859}"/>
              </a:ext>
            </a:extLst>
          </p:cNvPr>
          <p:cNvSpPr txBox="1"/>
          <p:nvPr/>
        </p:nvSpPr>
        <p:spPr>
          <a:xfrm>
            <a:off x="0" y="123633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Heterogeneous Treatment Effects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B3AB5D-6B1D-4B9E-8B25-E5F6935E0A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1" y="1922502"/>
            <a:ext cx="3102279" cy="495270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3A948F1-7BD7-4D86-BEEC-6350D4E8A6FB}"/>
              </a:ext>
            </a:extLst>
          </p:cNvPr>
          <p:cNvSpPr/>
          <p:nvPr/>
        </p:nvSpPr>
        <p:spPr>
          <a:xfrm>
            <a:off x="752459" y="1564898"/>
            <a:ext cx="161294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Race &amp; Ethnicity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5113B7-F310-4E45-8469-BAFBCB50C227}"/>
              </a:ext>
            </a:extLst>
          </p:cNvPr>
          <p:cNvSpPr/>
          <p:nvPr/>
        </p:nvSpPr>
        <p:spPr>
          <a:xfrm>
            <a:off x="0" y="929941"/>
            <a:ext cx="120015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Unconditional incentives are most effective among groups with low study participation rates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13A82D5-1BC0-4F4D-A682-953BE1B45DE8}"/>
              </a:ext>
            </a:extLst>
          </p:cNvPr>
          <p:cNvSpPr/>
          <p:nvPr/>
        </p:nvSpPr>
        <p:spPr>
          <a:xfrm>
            <a:off x="3875474" y="1564898"/>
            <a:ext cx="167706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Citizenship Status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A60614-3331-493E-85ED-97EDE2685C5B}"/>
              </a:ext>
            </a:extLst>
          </p:cNvPr>
          <p:cNvSpPr/>
          <p:nvPr/>
        </p:nvSpPr>
        <p:spPr>
          <a:xfrm>
            <a:off x="6828978" y="1564898"/>
            <a:ext cx="14982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Admission Year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CC97D39-FBB5-4632-9A2A-6EB285EB55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9436" y="1815885"/>
            <a:ext cx="3157128" cy="504027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A846392-5E39-4A19-B6A7-4360D74F00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6714" y="1920660"/>
            <a:ext cx="3103432" cy="4954548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CE959C32-D1A6-44A9-92F5-487D7D5E0CE4}"/>
              </a:ext>
            </a:extLst>
          </p:cNvPr>
          <p:cNvSpPr/>
          <p:nvPr/>
        </p:nvSpPr>
        <p:spPr>
          <a:xfrm>
            <a:off x="9761371" y="1564898"/>
            <a:ext cx="157286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Academic Major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36CF56D-45DD-4C8F-A022-7E7DD59FB438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997"/>
          <a:stretch/>
        </p:blipFill>
        <p:spPr>
          <a:xfrm>
            <a:off x="9202564" y="1905292"/>
            <a:ext cx="2978285" cy="4952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9457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1F9F7693-D320-483E-B316-0AAE80509252}"/>
              </a:ext>
            </a:extLst>
          </p:cNvPr>
          <p:cNvSpPr txBox="1"/>
          <p:nvPr/>
        </p:nvSpPr>
        <p:spPr>
          <a:xfrm>
            <a:off x="0" y="194449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Cumulative response rates over time by panel survey wave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DE62383-A588-4D14-B96B-AFAA356C0878}"/>
              </a:ext>
            </a:extLst>
          </p:cNvPr>
          <p:cNvSpPr txBox="1"/>
          <p:nvPr/>
        </p:nvSpPr>
        <p:spPr>
          <a:xfrm>
            <a:off x="692458" y="6074871"/>
            <a:ext cx="114995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Unconditional incentives more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among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late responders</a:t>
            </a:r>
            <a:r>
              <a:rPr lang="en-US" b="1" dirty="0"/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 early responders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Reminders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moderated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unconditional incentive effects among late responders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3A38F13-FBD6-42A0-AF89-E1A10C97E62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4963" b="6177"/>
          <a:stretch/>
        </p:blipFill>
        <p:spPr>
          <a:xfrm>
            <a:off x="140208" y="1189611"/>
            <a:ext cx="11911584" cy="4873841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464636E2-0883-481F-9FD0-FB0D530B699B}"/>
              </a:ext>
            </a:extLst>
          </p:cNvPr>
          <p:cNvSpPr/>
          <p:nvPr/>
        </p:nvSpPr>
        <p:spPr>
          <a:xfrm>
            <a:off x="2041865" y="913201"/>
            <a:ext cx="83450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Wave 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A2F4DD7-4B68-42A4-AF8B-5D090F6A5768}"/>
              </a:ext>
            </a:extLst>
          </p:cNvPr>
          <p:cNvSpPr/>
          <p:nvPr/>
        </p:nvSpPr>
        <p:spPr>
          <a:xfrm>
            <a:off x="6060492" y="913201"/>
            <a:ext cx="83450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Wave 2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451695F-13E2-4D44-8229-AE052DCFD7C5}"/>
              </a:ext>
            </a:extLst>
          </p:cNvPr>
          <p:cNvSpPr/>
          <p:nvPr/>
        </p:nvSpPr>
        <p:spPr>
          <a:xfrm>
            <a:off x="9581969" y="913201"/>
            <a:ext cx="83450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Wave 3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E5C02A7-F8E9-4215-A868-7F5464A09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34AE-1679-4AFA-A77A-FB38FB3A7B4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0140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ítulo 1"/>
          <p:cNvSpPr txBox="1">
            <a:spLocks/>
          </p:cNvSpPr>
          <p:nvPr/>
        </p:nvSpPr>
        <p:spPr bwMode="auto">
          <a:xfrm>
            <a:off x="0" y="33204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Summary of Findings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3348C2-95FF-4263-8A4E-91BBF051481B}"/>
              </a:ext>
            </a:extLst>
          </p:cNvPr>
          <p:cNvSpPr txBox="1"/>
          <p:nvPr/>
        </p:nvSpPr>
        <p:spPr>
          <a:xfrm>
            <a:off x="399495" y="1217538"/>
            <a:ext cx="11176987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2400"/>
              </a:spcAft>
              <a:buFont typeface="Arial" panose="020B0604020202020204" pitchFamily="34" charset="0"/>
              <a:buChar char="•"/>
              <a:tabLst>
                <a:tab pos="228600" algn="l"/>
              </a:tabLs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Unconditional incentive effects are effective in online longitudinal data collections </a:t>
            </a:r>
          </a:p>
          <a:p>
            <a:pPr marL="457200" indent="-457200">
              <a:spcAft>
                <a:spcPts val="2400"/>
              </a:spcAft>
              <a:buFont typeface="Arial" panose="020B0604020202020204" pitchFamily="34" charset="0"/>
              <a:buChar char="•"/>
              <a:tabLst>
                <a:tab pos="228600" algn="l"/>
              </a:tabLs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Per-questionnaire-based unconditional incentive is more effective than a lump-sum payment for all questionnaires </a:t>
            </a:r>
          </a:p>
          <a:p>
            <a:pPr marL="457200" indent="-457200">
              <a:spcAft>
                <a:spcPts val="2400"/>
              </a:spcAft>
              <a:buFont typeface="Arial" panose="020B0604020202020204" pitchFamily="34" charset="0"/>
              <a:buChar char="•"/>
              <a:tabLst>
                <a:tab pos="228600" algn="l"/>
              </a:tabLs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Unconditional incentives are most effective among groups with low participation rates</a:t>
            </a:r>
          </a:p>
          <a:p>
            <a:pPr marL="457200" indent="-457200">
              <a:spcAft>
                <a:spcPts val="2400"/>
              </a:spcAft>
              <a:buFont typeface="Arial" panose="020B0604020202020204" pitchFamily="34" charset="0"/>
              <a:buChar char="•"/>
              <a:tabLst>
                <a:tab pos="228600" algn="l"/>
              </a:tabLs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Unconditional incentives are most effective among late responders than early responders, but this effect is moderated by survey reminders</a:t>
            </a:r>
          </a:p>
        </p:txBody>
      </p:sp>
    </p:spTree>
    <p:extLst>
      <p:ext uri="{BB962C8B-B14F-4D97-AF65-F5344CB8AC3E}">
        <p14:creationId xmlns:p14="http://schemas.microsoft.com/office/powerpoint/2010/main" val="103968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1BA0B7D-E498-4CBB-AE21-DA775AD52842}"/>
              </a:ext>
            </a:extLst>
          </p:cNvPr>
          <p:cNvSpPr txBox="1"/>
          <p:nvPr/>
        </p:nvSpPr>
        <p:spPr>
          <a:xfrm>
            <a:off x="0" y="27151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Future Research Directions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C390CBD-2BF3-4A72-81B9-87A0FB0BD46C}"/>
              </a:ext>
            </a:extLst>
          </p:cNvPr>
          <p:cNvSpPr/>
          <p:nvPr/>
        </p:nvSpPr>
        <p:spPr>
          <a:xfrm>
            <a:off x="461395" y="1029641"/>
            <a:ext cx="1129158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Implement this study in population settings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Implement the same unconditional incentive plans in studies with data collection frequencies different from this study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Testing new theories: collect more auxiliary data to test the various underlying mechanisms driving the observed nonresponse and attrition outcomes.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Analyze the extent of attrition biases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Assess if the unconditional incentives mitigate attrition biases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53796E-C6D4-4E51-9CEF-13FA34D06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34AE-1679-4AFA-A77A-FB38FB3A7B4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0357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C390CBD-2BF3-4A72-81B9-87A0FB0BD46C}"/>
              </a:ext>
            </a:extLst>
          </p:cNvPr>
          <p:cNvSpPr/>
          <p:nvPr/>
        </p:nvSpPr>
        <p:spPr>
          <a:xfrm>
            <a:off x="0" y="2598384"/>
            <a:ext cx="1219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Email: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htaywah@umich.edu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Thanks!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4CA7704-CF58-4F18-A542-1B13E5EFC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34AE-1679-4AFA-A77A-FB38FB3A7B4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757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F1EFAC1-61B8-45C6-943D-2894CBFE76D4}"/>
              </a:ext>
            </a:extLst>
          </p:cNvPr>
          <p:cNvSpPr txBox="1"/>
          <p:nvPr/>
        </p:nvSpPr>
        <p:spPr>
          <a:xfrm>
            <a:off x="0" y="167413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differences between online vs. conventional offline panel studies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C2193FD-6CF4-44BF-8CAB-F052FCD56C7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893814" y="877797"/>
          <a:ext cx="7334076" cy="5346149"/>
        </p:xfrm>
        <a:graphic>
          <a:graphicData uri="http://schemas.openxmlformats.org/drawingml/2006/table">
            <a:tbl>
              <a:tblPr bandRow="1"/>
              <a:tblGrid>
                <a:gridCol w="2642764">
                  <a:extLst>
                    <a:ext uri="{9D8B030D-6E8A-4147-A177-3AD203B41FA5}">
                      <a16:colId xmlns:a16="http://schemas.microsoft.com/office/drawing/2014/main" val="2413965719"/>
                    </a:ext>
                  </a:extLst>
                </a:gridCol>
                <a:gridCol w="2686343">
                  <a:extLst>
                    <a:ext uri="{9D8B030D-6E8A-4147-A177-3AD203B41FA5}">
                      <a16:colId xmlns:a16="http://schemas.microsoft.com/office/drawing/2014/main" val="370122932"/>
                    </a:ext>
                  </a:extLst>
                </a:gridCol>
                <a:gridCol w="2004969">
                  <a:extLst>
                    <a:ext uri="{9D8B030D-6E8A-4147-A177-3AD203B41FA5}">
                      <a16:colId xmlns:a16="http://schemas.microsoft.com/office/drawing/2014/main" val="1768167915"/>
                    </a:ext>
                  </a:extLst>
                </a:gridCol>
              </a:tblGrid>
              <a:tr h="44490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17" marR="59817" marT="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Online panel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17" marR="5981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Offline panel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17" marR="5981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91297907"/>
                  </a:ext>
                </a:extLst>
              </a:tr>
              <a:tr h="129546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Data collection frequency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17" marR="5981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2286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None/>
                        <a:tabLst>
                          <a:tab pos="228600" algn="l"/>
                        </a:tabLs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Very frequent: </a:t>
                      </a:r>
                    </a:p>
                    <a:p>
                      <a:pPr marL="0" marR="0" lvl="1" indent="182880" algn="l" defTabSz="2286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75000"/>
                        <a:buFont typeface="Symbol" panose="05050102010706020507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Daily</a:t>
                      </a:r>
                    </a:p>
                    <a:p>
                      <a:pPr marL="0" marR="0" lvl="1" indent="182880" algn="l" defTabSz="2286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75000"/>
                        <a:buFont typeface="Symbol" panose="05050102010706020507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Weekly</a:t>
                      </a:r>
                    </a:p>
                    <a:p>
                      <a:pPr marL="0" marR="0" lvl="1" indent="182880" algn="l" defTabSz="2286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75000"/>
                        <a:buFont typeface="Symbol" panose="05050102010706020507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Monthly </a:t>
                      </a:r>
                    </a:p>
                    <a:p>
                      <a:pPr marL="0" marR="0" lvl="1" indent="182880" algn="l" defTabSz="2286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75000"/>
                        <a:buFont typeface="Symbol" panose="05050102010706020507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Bimonthly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17" marR="59817" marT="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2286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None/>
                        <a:tabLst>
                          <a:tab pos="228600" algn="l"/>
                        </a:tabLs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Less frequent: </a:t>
                      </a:r>
                    </a:p>
                    <a:p>
                      <a:pPr marL="0" marR="0" lvl="1" indent="182880" algn="l" defTabSz="2286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75000"/>
                        <a:buFont typeface="Symbol" panose="05050102010706020507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Annually</a:t>
                      </a:r>
                    </a:p>
                    <a:p>
                      <a:pPr marL="0" marR="0" lvl="1" indent="182880" algn="l" defTabSz="2286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75000"/>
                        <a:buFont typeface="Symbol" panose="05050102010706020507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Biannually</a:t>
                      </a:r>
                    </a:p>
                    <a:p>
                      <a:pPr marL="0" marR="0" lvl="1" indent="182880" algn="l" defTabSz="2286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75000"/>
                        <a:buFont typeface="Symbol" panose="05050102010706020507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 longer </a:t>
                      </a:r>
                    </a:p>
                  </a:txBody>
                  <a:tcPr marL="59817" marR="59817" marT="0" marB="0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38543308"/>
                  </a:ext>
                </a:extLst>
              </a:tr>
              <a:tr h="57712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Observation period</a:t>
                      </a:r>
                    </a:p>
                  </a:txBody>
                  <a:tcPr marL="59817" marR="5981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182880" algn="l" defTabSz="2286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75000"/>
                        <a:buFont typeface="Symbol" panose="05050102010706020507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week – 5 years</a:t>
                      </a:r>
                    </a:p>
                  </a:txBody>
                  <a:tcPr marL="59817" marR="5981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182880" algn="l" defTabSz="2286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75000"/>
                        <a:buFont typeface="Symbol" panose="05050102010706020507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Mostly lifelong</a:t>
                      </a:r>
                    </a:p>
                  </a:txBody>
                  <a:tcPr marL="59817" marR="5981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1804286"/>
                  </a:ext>
                </a:extLst>
              </a:tr>
              <a:tr h="57712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Mode of interview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17" marR="5981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182880" algn="l" defTabSz="2286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75000"/>
                        <a:buFont typeface="Symbol" panose="05050102010706020507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Online</a:t>
                      </a:r>
                    </a:p>
                  </a:txBody>
                  <a:tcPr marL="59817" marR="5981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182880" algn="l" defTabSz="2286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75000"/>
                        <a:buFont typeface="Symbol" panose="05050102010706020507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Face-to-face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1" indent="182880" algn="l" defTabSz="2286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75000"/>
                        <a:buFont typeface="Symbol" panose="05050102010706020507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Mail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1" indent="182880" algn="l" defTabSz="2286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75000"/>
                        <a:buFont typeface="Symbol" panose="05050102010706020507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Telephone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1" indent="182880" algn="l" defTabSz="2286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75000"/>
                        <a:buFont typeface="Symbol" panose="05050102010706020507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Mixed modes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17" marR="5981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35994352"/>
                  </a:ext>
                </a:extLst>
              </a:tr>
              <a:tr h="67116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Interview length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17" marR="5981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182880" algn="l" defTabSz="2286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75000"/>
                        <a:buFont typeface="Symbol" panose="05050102010706020507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15-30 minutes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17" marR="5981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182880" algn="l" defTabSz="2286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75000"/>
                        <a:buFont typeface="Symbol" panose="05050102010706020507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80-120 minutes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17" marR="5981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99310639"/>
                  </a:ext>
                </a:extLst>
              </a:tr>
              <a:tr h="105098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Reason(s) for nonresponse and attrition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17" marR="5981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182880" algn="l" defTabSz="2286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75000"/>
                        <a:buFont typeface="Symbol" panose="05050102010706020507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Mainly refusal</a:t>
                      </a:r>
                    </a:p>
                    <a:p>
                      <a:pPr marL="0" marR="0" lvl="1" indent="182880" algn="l" defTabSz="2286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75000"/>
                        <a:buFont typeface="Symbol" panose="05050102010706020507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Panel fatigue</a:t>
                      </a:r>
                    </a:p>
                  </a:txBody>
                  <a:tcPr marL="59817" marR="5981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1" indent="182880" algn="l" defTabSz="2286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75000"/>
                        <a:buFont typeface="Symbol" panose="05050102010706020507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Non-location</a:t>
                      </a:r>
                    </a:p>
                    <a:p>
                      <a:pPr marL="0" marR="0" lvl="1" indent="182880" algn="l" defTabSz="2286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75000"/>
                        <a:buFont typeface="Symbol" panose="05050102010706020507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Noncontact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1" indent="182880" algn="l" defTabSz="2286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75000"/>
                        <a:buFont typeface="Symbol" panose="05050102010706020507" pitchFamily="18" charset="2"/>
                        <a:buChar char=""/>
                        <a:tabLst>
                          <a:tab pos="228600" algn="l"/>
                        </a:tabLs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Refusal </a:t>
                      </a:r>
                      <a:endParaRPr lang="en-US" sz="18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817" marR="5981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62607766"/>
                  </a:ext>
                </a:extLst>
              </a:tr>
            </a:tbl>
          </a:graphicData>
        </a:graphic>
      </p:graphicFrame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512287-8198-4E37-AB2A-4B1BE1895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B9034AE-1679-4AFA-A77A-FB38FB3A7B4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633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F1EFAC1-61B8-45C6-943D-2894CBFE76D4}"/>
              </a:ext>
            </a:extLst>
          </p:cNvPr>
          <p:cNvSpPr txBox="1"/>
          <p:nvPr/>
        </p:nvSpPr>
        <p:spPr>
          <a:xfrm>
            <a:off x="0" y="18908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Online Longitudinal Data Collections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222D8B-9ABB-4C28-8776-359279C671A7}"/>
              </a:ext>
            </a:extLst>
          </p:cNvPr>
          <p:cNvSpPr txBox="1"/>
          <p:nvPr/>
        </p:nvSpPr>
        <p:spPr>
          <a:xfrm>
            <a:off x="704673" y="2818825"/>
            <a:ext cx="114873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Disadvantages: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Nonresponse and attrition pose a significant challenge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571335D-723F-4241-8385-769218BF46C8}"/>
              </a:ext>
            </a:extLst>
          </p:cNvPr>
          <p:cNvSpPr/>
          <p:nvPr/>
        </p:nvSpPr>
        <p:spPr>
          <a:xfrm>
            <a:off x="704674" y="878639"/>
            <a:ext cx="1148732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Advantages: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Frequent data collection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Flexibility to researchers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Convenience to respondents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clustering of data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D7B1BE-8B92-4CA6-81B6-EEA457D9B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34AE-1679-4AFA-A77A-FB38FB3A7B4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8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0D3382C-AA05-4BCB-84FA-E15F619891F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7410" b="2077"/>
          <a:stretch/>
        </p:blipFill>
        <p:spPr>
          <a:xfrm>
            <a:off x="6069370" y="1789424"/>
            <a:ext cx="5862221" cy="317608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3C9CABC-DDF9-4598-8B38-D56EC8FD642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8711"/>
          <a:stretch/>
        </p:blipFill>
        <p:spPr>
          <a:xfrm>
            <a:off x="269287" y="1789424"/>
            <a:ext cx="4695872" cy="3208436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59808A4A-77BB-4083-BEA5-B8EB1DDB0EA9}"/>
              </a:ext>
            </a:extLst>
          </p:cNvPr>
          <p:cNvSpPr/>
          <p:nvPr/>
        </p:nvSpPr>
        <p:spPr>
          <a:xfrm>
            <a:off x="2340570" y="2415126"/>
            <a:ext cx="20449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Biweekly Follow-up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F41AD4A-B8DA-4BAA-B510-AD6780DAC848}"/>
              </a:ext>
            </a:extLst>
          </p:cNvPr>
          <p:cNvSpPr txBox="1"/>
          <p:nvPr/>
        </p:nvSpPr>
        <p:spPr>
          <a:xfrm>
            <a:off x="0" y="200529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Nonresponse and Attrition Issues in Online Longitudinal Data Collection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558FDF-E0C6-4B9C-BB49-54FBFFF3145B}"/>
              </a:ext>
            </a:extLst>
          </p:cNvPr>
          <p:cNvSpPr/>
          <p:nvPr/>
        </p:nvSpPr>
        <p:spPr>
          <a:xfrm>
            <a:off x="8690974" y="2415126"/>
            <a:ext cx="21275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Monthly Follow-up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E26F910-CB39-4080-9187-A8CBA3C0FC68}"/>
              </a:ext>
            </a:extLst>
          </p:cNvPr>
          <p:cNvSpPr/>
          <p:nvPr/>
        </p:nvSpPr>
        <p:spPr>
          <a:xfrm>
            <a:off x="-26631" y="1450870"/>
            <a:ext cx="609600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Understanding Coronavirus in American Study (N=7,000)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8C1C218-AB8F-4B21-8E8E-C460ECD6CA8A}"/>
              </a:ext>
            </a:extLst>
          </p:cNvPr>
          <p:cNvSpPr/>
          <p:nvPr/>
        </p:nvSpPr>
        <p:spPr>
          <a:xfrm>
            <a:off x="7130287" y="1450870"/>
            <a:ext cx="380844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Monthly Events Surveys (N=3,597)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B8EA6D-B9D8-408D-A741-F97850A79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34AE-1679-4AFA-A77A-FB38FB3A7B4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28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6C87316-D307-43B2-9F3F-91F0C934759F}"/>
              </a:ext>
            </a:extLst>
          </p:cNvPr>
          <p:cNvSpPr/>
          <p:nvPr/>
        </p:nvSpPr>
        <p:spPr>
          <a:xfrm>
            <a:off x="532660" y="1163865"/>
            <a:ext cx="1111125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Differential incentive strategies:</a:t>
            </a:r>
          </a:p>
          <a:p>
            <a:pPr>
              <a:spcAft>
                <a:spcPts val="180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“early bird”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targets non-responders with a low response propensity by offering them larger incentives at the beginning of the data collection period 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McGonagle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Sastry and Freedman 2023)</a:t>
            </a:r>
          </a:p>
          <a:p>
            <a:pPr>
              <a:spcAft>
                <a:spcPts val="180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“time-limited”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offers larger incentives to all remaining respondents during specified time periods determined by the researchers 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Fomby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Sastry and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McGonagle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2017)</a:t>
            </a:r>
          </a:p>
          <a:p>
            <a:pPr>
              <a:spcAft>
                <a:spcPts val="180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“end-game”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provide higher incentives to remaining sample cases during the final weeks of the data collection period 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McGonagle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2020)</a:t>
            </a:r>
          </a:p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is a critical need to explore the effectiveness of other incentive payment structures </a:t>
            </a:r>
            <a:r>
              <a:rPr lang="en-US" sz="24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suitable for implementation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an </a:t>
            </a:r>
            <a:r>
              <a:rPr lang="en-US" sz="24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online longitudinal study context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informed by prior studies and existing survey response theories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8DC3AD-892F-4248-892F-AA308CD84716}"/>
              </a:ext>
            </a:extLst>
          </p:cNvPr>
          <p:cNvSpPr txBox="1"/>
          <p:nvPr/>
        </p:nvSpPr>
        <p:spPr>
          <a:xfrm>
            <a:off x="0" y="261879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Existing incentives strategies used in 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offline panel studies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address nonresponse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78B6728-43F6-465A-9B1A-249560FEF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34AE-1679-4AFA-A77A-FB38FB3A7B4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540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6C87316-D307-43B2-9F3F-91F0C934759F}"/>
              </a:ext>
            </a:extLst>
          </p:cNvPr>
          <p:cNvSpPr/>
          <p:nvPr/>
        </p:nvSpPr>
        <p:spPr>
          <a:xfrm>
            <a:off x="541539" y="1163865"/>
            <a:ext cx="11069436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Recruited respondents and formed an online longitudinal panel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Conducted a randomized controlled trial (RCT) to evaluate the effectiveness of </a:t>
            </a:r>
            <a:r>
              <a:rPr lang="en-US" sz="24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incentive payment plans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reducing nonresponse and attrition in online longitudinal data collection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Explored heterogeneous treatment effects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Make suggestions for future research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8DC3AD-892F-4248-892F-AA308CD84716}"/>
              </a:ext>
            </a:extLst>
          </p:cNvPr>
          <p:cNvSpPr txBox="1"/>
          <p:nvPr/>
        </p:nvSpPr>
        <p:spPr>
          <a:xfrm>
            <a:off x="0" y="261879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Study Aims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8DDC920-1C03-42B5-A928-B11401232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34AE-1679-4AFA-A77A-FB38FB3A7B4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477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6C87316-D307-43B2-9F3F-91F0C934759F}"/>
              </a:ext>
            </a:extLst>
          </p:cNvPr>
          <p:cNvSpPr/>
          <p:nvPr/>
        </p:nvSpPr>
        <p:spPr>
          <a:xfrm>
            <a:off x="532660" y="1163865"/>
            <a:ext cx="1111125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from the University of Michigan’s (U-M) Master’s students</a:t>
            </a:r>
          </a:p>
          <a:p>
            <a:pPr marL="742950" lvl="1" indent="-28575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Sent out recruitment emails to all U-M Master’s students (N=4,435) in October 2023</a:t>
            </a:r>
          </a:p>
          <a:p>
            <a:pPr marL="742950" lvl="1" indent="-28575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Initial recruitment emails was followed by 4 reminders (2-day gap between two successive reminders) to those who had not signed up for the study yet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8DC3AD-892F-4248-892F-AA308CD84716}"/>
              </a:ext>
            </a:extLst>
          </p:cNvPr>
          <p:cNvSpPr txBox="1"/>
          <p:nvPr/>
        </p:nvSpPr>
        <p:spPr>
          <a:xfrm>
            <a:off x="0" y="261879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 Recruitment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78B6728-43F6-465A-9B1A-249560FEF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34AE-1679-4AFA-A77A-FB38FB3A7B4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738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49C42A9-F901-4F44-8254-7A1521D5DB2A}"/>
              </a:ext>
            </a:extLst>
          </p:cNvPr>
          <p:cNvCxnSpPr>
            <a:cxnSpLocks/>
          </p:cNvCxnSpPr>
          <p:nvPr/>
        </p:nvCxnSpPr>
        <p:spPr>
          <a:xfrm flipH="1" flipV="1">
            <a:off x="3642261" y="1488945"/>
            <a:ext cx="13331" cy="519325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E53099E-9E70-441E-BED2-3462B67D1704}"/>
              </a:ext>
            </a:extLst>
          </p:cNvPr>
          <p:cNvCxnSpPr>
            <a:cxnSpLocks/>
          </p:cNvCxnSpPr>
          <p:nvPr/>
        </p:nvCxnSpPr>
        <p:spPr>
          <a:xfrm flipV="1">
            <a:off x="7241281" y="1488943"/>
            <a:ext cx="0" cy="525808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D7EDEB2-7CB4-4983-B335-33BB9E5B7249}"/>
              </a:ext>
            </a:extLst>
          </p:cNvPr>
          <p:cNvCxnSpPr>
            <a:cxnSpLocks/>
          </p:cNvCxnSpPr>
          <p:nvPr/>
        </p:nvCxnSpPr>
        <p:spPr>
          <a:xfrm flipV="1">
            <a:off x="10713928" y="1480821"/>
            <a:ext cx="0" cy="526620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0208463A-4899-4B71-8188-8E968CDF73B8}"/>
              </a:ext>
            </a:extLst>
          </p:cNvPr>
          <p:cNvSpPr txBox="1"/>
          <p:nvPr/>
        </p:nvSpPr>
        <p:spPr>
          <a:xfrm>
            <a:off x="-10526" y="2371781"/>
            <a:ext cx="21972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Group 1</a:t>
            </a:r>
          </a:p>
          <a:p>
            <a:pPr algn="r"/>
            <a:r>
              <a:rPr 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Conditional per questionnaire incentive group (control group)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2444379-4565-4EAE-A4BD-C37F9E5FA886}"/>
              </a:ext>
            </a:extLst>
          </p:cNvPr>
          <p:cNvSpPr txBox="1"/>
          <p:nvPr/>
        </p:nvSpPr>
        <p:spPr>
          <a:xfrm>
            <a:off x="-13832" y="5700252"/>
            <a:ext cx="21990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 3</a:t>
            </a:r>
          </a:p>
          <a:p>
            <a:pPr algn="r"/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Unconditional pre-all questionnaire lump sum incentive group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9E1FACD-0E03-4DF4-96F7-C21E3850E85A}"/>
              </a:ext>
            </a:extLst>
          </p:cNvPr>
          <p:cNvSpPr txBox="1"/>
          <p:nvPr/>
        </p:nvSpPr>
        <p:spPr>
          <a:xfrm>
            <a:off x="8728" y="4055562"/>
            <a:ext cx="21495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 2</a:t>
            </a:r>
          </a:p>
          <a:p>
            <a:pPr algn="r"/>
            <a:r>
              <a:rPr lang="en-US" sz="1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Unconditional pre-per questionnaire incentive group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EC1FE7B-97FF-40DD-8861-A4843B96F083}"/>
              </a:ext>
            </a:extLst>
          </p:cNvPr>
          <p:cNvSpPr txBox="1"/>
          <p:nvPr/>
        </p:nvSpPr>
        <p:spPr>
          <a:xfrm>
            <a:off x="0" y="175802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Experimental Design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390DDC9-7299-4700-BC9D-E93BF53DC95C}"/>
              </a:ext>
            </a:extLst>
          </p:cNvPr>
          <p:cNvSpPr txBox="1"/>
          <p:nvPr/>
        </p:nvSpPr>
        <p:spPr>
          <a:xfrm>
            <a:off x="3012906" y="940890"/>
            <a:ext cx="1251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Survey #1 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Nov 6, 2023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366D058-76E9-4225-874B-232A7E33344E}"/>
              </a:ext>
            </a:extLst>
          </p:cNvPr>
          <p:cNvSpPr txBox="1"/>
          <p:nvPr/>
        </p:nvSpPr>
        <p:spPr>
          <a:xfrm>
            <a:off x="6589338" y="945408"/>
            <a:ext cx="1251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Survey #2 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Jan 24, 2024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7D4C62B-E393-47D3-98D7-3D02305950DB}"/>
              </a:ext>
            </a:extLst>
          </p:cNvPr>
          <p:cNvSpPr txBox="1"/>
          <p:nvPr/>
        </p:nvSpPr>
        <p:spPr>
          <a:xfrm>
            <a:off x="10013541" y="937309"/>
            <a:ext cx="14007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Survey #3 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April 3, 2024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0B2415C4-C0A4-4E25-BEDF-076A39CEBE60}"/>
              </a:ext>
            </a:extLst>
          </p:cNvPr>
          <p:cNvCxnSpPr>
            <a:cxnSpLocks/>
          </p:cNvCxnSpPr>
          <p:nvPr/>
        </p:nvCxnSpPr>
        <p:spPr>
          <a:xfrm>
            <a:off x="3864800" y="2603412"/>
            <a:ext cx="0" cy="212278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2804D15E-33CA-4CD0-A6BA-372EC7F859D7}"/>
              </a:ext>
            </a:extLst>
          </p:cNvPr>
          <p:cNvSpPr txBox="1"/>
          <p:nvPr/>
        </p:nvSpPr>
        <p:spPr>
          <a:xfrm>
            <a:off x="3750876" y="1696511"/>
            <a:ext cx="12517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Receive $5 conditional on completing survey #1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55F3F5F-74E5-495C-AB3C-598DFE5A039A}"/>
              </a:ext>
            </a:extLst>
          </p:cNvPr>
          <p:cNvSpPr txBox="1"/>
          <p:nvPr/>
        </p:nvSpPr>
        <p:spPr>
          <a:xfrm>
            <a:off x="7363333" y="1688561"/>
            <a:ext cx="12517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Receive $5 conditional on completing survey #3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0604168-1CE1-471C-B8DF-6646B2B2791B}"/>
              </a:ext>
            </a:extLst>
          </p:cNvPr>
          <p:cNvSpPr txBox="1"/>
          <p:nvPr/>
        </p:nvSpPr>
        <p:spPr>
          <a:xfrm>
            <a:off x="10820455" y="1690135"/>
            <a:ext cx="12517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Receive $5 conditional on completing survey #5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E216E5A2-CEC1-4BF9-B7D9-E2F20AA03257}"/>
              </a:ext>
            </a:extLst>
          </p:cNvPr>
          <p:cNvCxnSpPr>
            <a:cxnSpLocks/>
          </p:cNvCxnSpPr>
          <p:nvPr/>
        </p:nvCxnSpPr>
        <p:spPr>
          <a:xfrm>
            <a:off x="3460501" y="6084822"/>
            <a:ext cx="0" cy="180874"/>
          </a:xfrm>
          <a:prstGeom prst="straightConnector1">
            <a:avLst/>
          </a:prstGeom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646CA86C-8FAF-4C16-A469-7E6320115877}"/>
              </a:ext>
            </a:extLst>
          </p:cNvPr>
          <p:cNvSpPr txBox="1"/>
          <p:nvPr/>
        </p:nvSpPr>
        <p:spPr>
          <a:xfrm>
            <a:off x="2312696" y="5130715"/>
            <a:ext cx="12517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Receive $15 one week prior to receiving survey #1</a:t>
            </a:r>
          </a:p>
        </p:txBody>
      </p: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2B71C5A9-2D2B-4237-8DC7-54A749C48CF8}"/>
              </a:ext>
            </a:extLst>
          </p:cNvPr>
          <p:cNvCxnSpPr>
            <a:cxnSpLocks/>
          </p:cNvCxnSpPr>
          <p:nvPr/>
        </p:nvCxnSpPr>
        <p:spPr>
          <a:xfrm>
            <a:off x="3436836" y="4339650"/>
            <a:ext cx="0" cy="171889"/>
          </a:xfrm>
          <a:prstGeom prst="straightConnector1">
            <a:avLst/>
          </a:prstGeom>
          <a:ln w="127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F8981DB5-A0E3-4D09-B053-2F6BA3BAF762}"/>
              </a:ext>
            </a:extLst>
          </p:cNvPr>
          <p:cNvSpPr txBox="1"/>
          <p:nvPr/>
        </p:nvSpPr>
        <p:spPr>
          <a:xfrm>
            <a:off x="2312696" y="3355397"/>
            <a:ext cx="12517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Receive $5 one week prior to receiving survey #1</a:t>
            </a: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C486817B-06C0-4B4D-B0C3-6491F796487F}"/>
              </a:ext>
            </a:extLst>
          </p:cNvPr>
          <p:cNvCxnSpPr>
            <a:cxnSpLocks/>
          </p:cNvCxnSpPr>
          <p:nvPr/>
        </p:nvCxnSpPr>
        <p:spPr>
          <a:xfrm>
            <a:off x="7043023" y="4339650"/>
            <a:ext cx="0" cy="187474"/>
          </a:xfrm>
          <a:prstGeom prst="straightConnector1">
            <a:avLst/>
          </a:prstGeom>
          <a:ln w="127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809A9E3B-C130-4B1D-801E-5B1C6801A0F8}"/>
              </a:ext>
            </a:extLst>
          </p:cNvPr>
          <p:cNvSpPr txBox="1"/>
          <p:nvPr/>
        </p:nvSpPr>
        <p:spPr>
          <a:xfrm>
            <a:off x="5900716" y="3407808"/>
            <a:ext cx="12517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Receive $5 one week prior to receiving survey #3</a:t>
            </a: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ECB9877E-35EC-4505-A8B1-6B40186C7407}"/>
              </a:ext>
            </a:extLst>
          </p:cNvPr>
          <p:cNvCxnSpPr>
            <a:cxnSpLocks/>
          </p:cNvCxnSpPr>
          <p:nvPr/>
        </p:nvCxnSpPr>
        <p:spPr>
          <a:xfrm>
            <a:off x="10512723" y="4363425"/>
            <a:ext cx="0" cy="180412"/>
          </a:xfrm>
          <a:prstGeom prst="straightConnector1">
            <a:avLst/>
          </a:prstGeom>
          <a:ln w="127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BEEA87DE-E4C0-4B57-A45A-174D28015E53}"/>
              </a:ext>
            </a:extLst>
          </p:cNvPr>
          <p:cNvSpPr txBox="1"/>
          <p:nvPr/>
        </p:nvSpPr>
        <p:spPr>
          <a:xfrm>
            <a:off x="9382658" y="3438916"/>
            <a:ext cx="12517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Receive $5 one week prior to receiving survey #5</a:t>
            </a: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71132703-E832-43FB-8B69-CE54452B5518}"/>
              </a:ext>
            </a:extLst>
          </p:cNvPr>
          <p:cNvCxnSpPr>
            <a:cxnSpLocks/>
          </p:cNvCxnSpPr>
          <p:nvPr/>
        </p:nvCxnSpPr>
        <p:spPr>
          <a:xfrm>
            <a:off x="7478735" y="2596113"/>
            <a:ext cx="0" cy="212278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52509B0F-61EB-428E-97CF-136BE40F2D45}"/>
              </a:ext>
            </a:extLst>
          </p:cNvPr>
          <p:cNvCxnSpPr>
            <a:cxnSpLocks/>
          </p:cNvCxnSpPr>
          <p:nvPr/>
        </p:nvCxnSpPr>
        <p:spPr>
          <a:xfrm>
            <a:off x="10932913" y="2603412"/>
            <a:ext cx="0" cy="212278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4AA0348-4A38-477F-AA85-54D1C59EA1E5}"/>
              </a:ext>
            </a:extLst>
          </p:cNvPr>
          <p:cNvCxnSpPr>
            <a:cxnSpLocks/>
          </p:cNvCxnSpPr>
          <p:nvPr/>
        </p:nvCxnSpPr>
        <p:spPr>
          <a:xfrm>
            <a:off x="2202224" y="2857712"/>
            <a:ext cx="891261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8F4E800-EF21-4933-AE01-D348ADE7B17F}"/>
              </a:ext>
            </a:extLst>
          </p:cNvPr>
          <p:cNvCxnSpPr>
            <a:cxnSpLocks/>
          </p:cNvCxnSpPr>
          <p:nvPr/>
        </p:nvCxnSpPr>
        <p:spPr>
          <a:xfrm>
            <a:off x="2186688" y="4553122"/>
            <a:ext cx="886601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3CECC03-AA1C-4138-AFBB-72FB2FF129B1}"/>
              </a:ext>
            </a:extLst>
          </p:cNvPr>
          <p:cNvCxnSpPr>
            <a:cxnSpLocks/>
          </p:cNvCxnSpPr>
          <p:nvPr/>
        </p:nvCxnSpPr>
        <p:spPr>
          <a:xfrm>
            <a:off x="2158228" y="6332895"/>
            <a:ext cx="889447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E7638CB8-B679-4228-84BD-D26422D9EC90}"/>
              </a:ext>
            </a:extLst>
          </p:cNvPr>
          <p:cNvSpPr txBox="1"/>
          <p:nvPr/>
        </p:nvSpPr>
        <p:spPr>
          <a:xfrm>
            <a:off x="4682049" y="939259"/>
            <a:ext cx="1431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2.5 months apart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B5AB9A8-C564-472F-8154-EBC954085E44}"/>
              </a:ext>
            </a:extLst>
          </p:cNvPr>
          <p:cNvCxnSpPr>
            <a:cxnSpLocks/>
          </p:cNvCxnSpPr>
          <p:nvPr/>
        </p:nvCxnSpPr>
        <p:spPr>
          <a:xfrm>
            <a:off x="4225768" y="1233995"/>
            <a:ext cx="2405849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4B53F3AB-4DFA-48CE-9126-9969737990B1}"/>
              </a:ext>
            </a:extLst>
          </p:cNvPr>
          <p:cNvSpPr txBox="1"/>
          <p:nvPr/>
        </p:nvSpPr>
        <p:spPr>
          <a:xfrm>
            <a:off x="8210681" y="953469"/>
            <a:ext cx="1431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2.5 months apart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0D7DCFA2-0714-4950-A94F-6D5D3052DA7D}"/>
              </a:ext>
            </a:extLst>
          </p:cNvPr>
          <p:cNvCxnSpPr>
            <a:cxnSpLocks/>
          </p:cNvCxnSpPr>
          <p:nvPr/>
        </p:nvCxnSpPr>
        <p:spPr>
          <a:xfrm>
            <a:off x="7754400" y="1248205"/>
            <a:ext cx="2405849" cy="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A89527F-BFC8-4DDF-AA1E-F81123BA9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34AE-1679-4AFA-A77A-FB38FB3A7B4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959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5937836-73F4-4078-99D3-3951FE097638}"/>
              </a:ext>
            </a:extLst>
          </p:cNvPr>
          <p:cNvSpPr/>
          <p:nvPr/>
        </p:nvSpPr>
        <p:spPr>
          <a:xfrm>
            <a:off x="696287" y="889844"/>
            <a:ext cx="1079663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Survey Topics: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Overall mental and physical health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management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Perceptions of stress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well-being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Life stressors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Sources of stress</a:t>
            </a:r>
          </a:p>
          <a:p>
            <a:pPr marL="1200150" lvl="2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Work-related stress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survey had an approximate completion time of 10 minutes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Non-responders received a total of two reminder emails, with the first reminder sent one week after the initial invitation and the second reminder one week later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1EFAC1-61B8-45C6-943D-2894CBFE76D4}"/>
              </a:ext>
            </a:extLst>
          </p:cNvPr>
          <p:cNvSpPr txBox="1"/>
          <p:nvPr/>
        </p:nvSpPr>
        <p:spPr>
          <a:xfrm>
            <a:off x="0" y="175802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Longitudinal Survey Questionnaire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1DB1B4-72F9-409A-A86E-62C669CC2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34AE-1679-4AFA-A77A-FB38FB3A7B4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240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9FFBD129B4424F90691339E55B5A7E" ma:contentTypeVersion="20" ma:contentTypeDescription="Create a new document." ma:contentTypeScope="" ma:versionID="b29d7386760d3ed5692d77b26a8bcca5">
  <xsd:schema xmlns:xsd="http://www.w3.org/2001/XMLSchema" xmlns:xs="http://www.w3.org/2001/XMLSchema" xmlns:p="http://schemas.microsoft.com/office/2006/metadata/properties" xmlns:ns1="http://schemas.microsoft.com/sharepoint/v3" xmlns:ns2="a09baf1e-45c8-4993-a8ef-9209070ee381" xmlns:ns3="440d2437-d853-4db3-bdda-a2b2af628fb2" targetNamespace="http://schemas.microsoft.com/office/2006/metadata/properties" ma:root="true" ma:fieldsID="1d0d142bd0a56e87ada0895bdc35cecf" ns1:_="" ns2:_="" ns3:_="">
    <xsd:import namespace="http://schemas.microsoft.com/sharepoint/v3"/>
    <xsd:import namespace="a09baf1e-45c8-4993-a8ef-9209070ee381"/>
    <xsd:import namespace="440d2437-d853-4db3-bdda-a2b2af628fb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1:_ip_UnifiedCompliancePolicyProperties" minOccurs="0"/>
                <xsd:element ref="ns1:_ip_UnifiedCompliancePolicyUIAction" minOccurs="0"/>
                <xsd:element ref="ns3:MediaServiceMetadata" minOccurs="0"/>
                <xsd:element ref="ns3:MediaServiceFastMetadata" minOccurs="0"/>
                <xsd:element ref="ns3:MediaLengthInSecond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baf1e-45c8-4993-a8ef-9209070ee38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d309525f-9825-49e9-9d9c-1d74682eb4ab}" ma:internalName="TaxCatchAll" ma:showField="CatchAllData" ma:web="a09baf1e-45c8-4993-a8ef-9209070ee3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0d2437-d853-4db3-bdda-a2b2af628f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5b4420a8-2ab6-4cc0-9a2f-4ec41633a6c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0044B9-5D8E-45E8-8B94-A0BBCFBC3CF7}"/>
</file>

<file path=customXml/itemProps2.xml><?xml version="1.0" encoding="utf-8"?>
<ds:datastoreItem xmlns:ds="http://schemas.openxmlformats.org/officeDocument/2006/customXml" ds:itemID="{1C4A61C0-30E3-4FBB-87B4-DC29BA621F08}"/>
</file>

<file path=docProps/app.xml><?xml version="1.0" encoding="utf-8"?>
<Properties xmlns="http://schemas.openxmlformats.org/officeDocument/2006/extended-properties" xmlns:vt="http://schemas.openxmlformats.org/officeDocument/2006/docPropsVTypes">
  <TotalTime>3699</TotalTime>
  <Words>1012</Words>
  <Application>Microsoft Office PowerPoint</Application>
  <PresentationFormat>Widescreen</PresentationFormat>
  <Paragraphs>229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Htay-Wah</dc:creator>
  <cp:lastModifiedBy>Htay-Wah</cp:lastModifiedBy>
  <cp:revision>206</cp:revision>
  <dcterms:created xsi:type="dcterms:W3CDTF">2024-04-22T17:17:01Z</dcterms:created>
  <dcterms:modified xsi:type="dcterms:W3CDTF">2024-08-05T19:25:16Z</dcterms:modified>
</cp:coreProperties>
</file>